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10287000" cx="18288000"/>
  <p:notesSz cx="10287000" cy="1828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iyqoEuVA1C7bWn2KEIpY/9N7+o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it-IT"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 name="Google Shape;15;p1: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6" name="Google Shape;16;p1: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cd0ed2a11_1_0: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g34cd0ed2a11_1_0: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70" name="Google Shape;70;g34cd0ed2a11_1_0: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bcc967491_3_4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g34bcc967491_3_4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76" name="Google Shape;76;g34bcc967491_3_4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bcc967491_3_5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g34bcc967491_3_5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82" name="Google Shape;82;g34bcc967491_3_5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bcc967491_3_5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g34bcc967491_3_5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88" name="Google Shape;88;g34bcc967491_3_5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bcc967491_3_6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g34bcc967491_3_6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94" name="Google Shape;94;g34bcc967491_3_6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bcc967491_3_6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 name="Google Shape;99;g34bcc967491_3_6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00" name="Google Shape;100;g34bcc967491_3_6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bcc967491_3_7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g34bcc967491_3_7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06" name="Google Shape;106;g34bcc967491_3_7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af5c57e00_6_4: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g34af5c57e00_6_4: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12" name="Google Shape;112;g34af5c57e00_6_4: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af5c57e00_6_20: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g34af5c57e00_6_20: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26" name="Google Shape;126;g34af5c57e00_6_20: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af5c57e00_6_36: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g34af5c57e00_6_36: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40" name="Google Shape;140;g34af5c57e00_6_36: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g34bcc967491_3_0: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 name="Google Shape;21;g34bcc967491_3_0: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22" name="Google Shape;22;g34bcc967491_3_0: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af5c57e00_6_5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g34af5c57e00_6_5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56" name="Google Shape;156;g34af5c57e00_6_5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af5c57e00_6_69: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g34af5c57e00_6_69: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71" name="Google Shape;171;g34af5c57e00_6_69: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af5c57e00_6_85: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g34af5c57e00_6_85: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186" name="Google Shape;186;g34af5c57e00_6_85: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af5c57e00_6_100: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g34af5c57e00_6_100: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201" name="Google Shape;201;g34af5c57e00_6_100: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af5c57e00_6_114: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 name="Google Shape;214;g34af5c57e00_6_114: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215" name="Google Shape;215;g34af5c57e00_6_114: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af5c57e00_6_12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g34af5c57e00_6_12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229" name="Google Shape;229;g34af5c57e00_6_12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lang="it-IT" sz="1800" u="none" strike="noStrike">
                <a:solidFill>
                  <a:schemeClr val="dk1"/>
                </a:solidFill>
                <a:latin typeface="Arial"/>
                <a:ea typeface="Arial"/>
                <a:cs typeface="Arial"/>
                <a:sym typeface="Arial"/>
              </a:rPr>
              <a:t>‹#›</a:t>
            </a:fld>
            <a:endParaRPr b="0" sz="1800" u="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bcc967491_3_7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g34bcc967491_3_7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243" name="Google Shape;243;g34bcc967491_3_7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g34bcc967491_3_6: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 name="Google Shape;27;g34bcc967491_3_6: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28" name="Google Shape;28;g34bcc967491_3_6: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34bcc967491_3_1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 name="Google Shape;33;g34bcc967491_3_1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34" name="Google Shape;34;g34bcc967491_3_1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4bcc967491_3_1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g34bcc967491_3_1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40" name="Google Shape;40;g34bcc967491_3_1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34bcc967491_3_3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 name="Google Shape;45;g34bcc967491_3_3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46" name="Google Shape;46;g34bcc967491_3_3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4bcc967491_3_42: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g34bcc967491_3_42: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52" name="Google Shape;52;g34bcc967491_3_42: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4bcc967491_3_3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g34bcc967491_3_3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58" name="Google Shape;58;g34bcc967491_3_3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bcc967491_3_27:notes"/>
          <p:cNvSpPr/>
          <p:nvPr>
            <p:ph idx="2" type="sldImg"/>
          </p:nvPr>
        </p:nvSpPr>
        <p:spPr>
          <a:xfrm>
            <a:off x="0" y="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g34bcc967491_3_27:notes"/>
          <p:cNvSpPr txBox="1"/>
          <p:nvPr>
            <p:ph idx="1" type="body"/>
          </p:nvPr>
        </p:nvSpPr>
        <p:spPr>
          <a:xfrm>
            <a:off x="0" y="0"/>
            <a:ext cx="0" cy="0"/>
          </a:xfrm>
          <a:prstGeom prst="rect">
            <a:avLst/>
          </a:prstGeom>
          <a:noFill/>
          <a:ln>
            <a:noFill/>
          </a:ln>
        </p:spPr>
        <p:txBody>
          <a:bodyPr anchorCtr="0" anchor="t" bIns="0" lIns="90000" spcFirstLastPara="1" rIns="90000" wrap="square" tIns="0">
            <a:noAutofit/>
          </a:bodyPr>
          <a:lstStyle/>
          <a:p>
            <a:pPr indent="-216000" lvl="0" marL="216000" rtl="0" algn="l">
              <a:spcBef>
                <a:spcPts val="0"/>
              </a:spcBef>
              <a:spcAft>
                <a:spcPts val="0"/>
              </a:spcAft>
              <a:buClr>
                <a:schemeClr val="dk1"/>
              </a:buClr>
              <a:buSzPts val="1800"/>
              <a:buFont typeface="Arial"/>
              <a:buNone/>
            </a:pPr>
            <a:r>
              <a:t/>
            </a:r>
            <a:endParaRPr b="0" sz="1800" u="none" strike="noStrike">
              <a:solidFill>
                <a:srgbClr val="000000"/>
              </a:solidFill>
              <a:latin typeface="Arial"/>
              <a:ea typeface="Arial"/>
              <a:cs typeface="Arial"/>
              <a:sym typeface="Arial"/>
            </a:endParaRPr>
          </a:p>
        </p:txBody>
      </p:sp>
      <p:sp>
        <p:nvSpPr>
          <p:cNvPr id="64" name="Google Shape;64;g34bcc967491_3_27:notes"/>
          <p:cNvSpPr txBox="1"/>
          <p:nvPr>
            <p:ph idx="12" type="sldNum"/>
          </p:nvPr>
        </p:nvSpPr>
        <p:spPr>
          <a:xfrm>
            <a:off x="0" y="0"/>
            <a:ext cx="0" cy="0"/>
          </a:xfrm>
          <a:prstGeom prst="rect">
            <a:avLst/>
          </a:prstGeom>
          <a:noFill/>
          <a:ln>
            <a:noFill/>
          </a:ln>
        </p:spPr>
        <p:txBody>
          <a:bodyPr anchorCtr="0" anchor="t" bIns="0" lIns="90000" spcFirstLastPara="1" rIns="90000" wrap="square" tIns="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it-IT" sz="1800" u="none" cap="none" strike="noStrike">
                <a:solidFill>
                  <a:schemeClr val="dk1"/>
                </a:solidFill>
                <a:latin typeface="Arial"/>
                <a:ea typeface="Arial"/>
                <a:cs typeface="Arial"/>
                <a:sym typeface="Arial"/>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blank">
  <p:cSld name="BLANK">
    <p:spTree>
      <p:nvGrpSpPr>
        <p:cNvPr id="12"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914400" y="2406960"/>
            <a:ext cx="16458840" cy="596592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2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1.pn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4.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2.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pic>
        <p:nvPicPr>
          <p:cNvPr id="18" name="Google Shape;18;p1" title="SmartShaped_2025CompanyProf_SLIM_IT_finale_05-1.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g34cd0ed2a11_1_0" title="SmartShaped_2025CompanyProf_SLIM_IT_finale_05-10.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g34bcc967491_3_47" title="SmartShaped_2025CompanyProf_SLIM_IT_finale_05-11.png"/>
          <p:cNvPicPr preferRelativeResize="0"/>
          <p:nvPr/>
        </p:nvPicPr>
        <p:blipFill rotWithShape="1">
          <a:blip r:embed="rId3">
            <a:alphaModFix/>
          </a:blip>
          <a:srcRect b="0" l="0" r="0" t="0"/>
          <a:stretch/>
        </p:blipFill>
        <p:spPr>
          <a:xfrm>
            <a:off x="0" y="152400"/>
            <a:ext cx="18286920" cy="102859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34bcc967491_3_52" title="SmartShaped_2025CompanyProf_SLIM_IT_finale_05-12.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g34bcc967491_3_57" title="SmartShaped_2025CompanyProf_SLIM_IT_finale_05-13.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g34bcc967491_3_62" title="SmartShaped_2025CompanyProf_SLIM_IT_finale_05-14.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g34bcc967491_3_67" title="SmartShaped_2025CompanyProf_SLIM_IT_finale_05-15.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g34bcc967491_3_72" title="SmartShaped_2025CompanyProf_SLIM_IT_finale_05-16.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descr="preencoded.png" id="114" name="Google Shape;114;g34af5c57e00_6_4"/>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115" name="Google Shape;115;g34af5c57e00_6_4"/>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116" name="Google Shape;116;g34af5c57e00_6_4"/>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117" name="Google Shape;117;g34af5c57e00_6_4"/>
          <p:cNvSpPr/>
          <p:nvPr/>
        </p:nvSpPr>
        <p:spPr>
          <a:xfrm>
            <a:off x="131245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b="1" lang="it-IT" sz="2800"/>
              <a:t>Salvataggio dei dati nel database Cassandra</a:t>
            </a:r>
            <a:endParaRPr b="0" sz="2800" u="none" strike="noStrike">
              <a:solidFill>
                <a:srgbClr val="000000"/>
              </a:solidFill>
              <a:latin typeface="Arial"/>
              <a:ea typeface="Arial"/>
              <a:cs typeface="Arial"/>
              <a:sym typeface="Arial"/>
            </a:endParaRPr>
          </a:p>
        </p:txBody>
      </p:sp>
      <p:sp>
        <p:nvSpPr>
          <p:cNvPr id="118" name="Google Shape;118;g34af5c57e00_6_4"/>
          <p:cNvSpPr/>
          <p:nvPr/>
        </p:nvSpPr>
        <p:spPr>
          <a:xfrm>
            <a:off x="7621900" y="1482125"/>
            <a:ext cx="9235800" cy="2008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it-IT" sz="2000">
                <a:solidFill>
                  <a:schemeClr val="dk1"/>
                </a:solidFill>
              </a:rPr>
              <a:t>Il trasferimento dei dati predittivi al database avviene attraverso Apache Spark al termine dello script Python. Il dataset xarray viene prima convertito in DataFrame pandas, poi trasformato in DataFrame Spark e infine in vista virtuale, permettendo l'accesso tramite query SQL da Java. Il componente ModelSaver salva il DataFrame su Cassandra utilizzando il connettore spark-cassandra, evitando l'uso diretto del driver Cassandra nativo.</a:t>
            </a:r>
            <a:endParaRPr sz="2000" u="sng">
              <a:solidFill>
                <a:schemeClr val="hlink"/>
              </a:solidFill>
            </a:endParaRPr>
          </a:p>
          <a:p>
            <a:pPr indent="0" lvl="0" marL="0" marR="0" rtl="0" algn="l">
              <a:lnSpc>
                <a:spcPct val="103125"/>
              </a:lnSpc>
              <a:spcBef>
                <a:spcPts val="2183"/>
              </a:spcBef>
              <a:spcAft>
                <a:spcPts val="0"/>
              </a:spcAft>
              <a:buNone/>
            </a:pPr>
            <a:r>
              <a:t/>
            </a:r>
            <a:endParaRPr sz="1700">
              <a:solidFill>
                <a:srgbClr val="292929"/>
              </a:solidFill>
            </a:endParaRPr>
          </a:p>
        </p:txBody>
      </p:sp>
      <p:pic>
        <p:nvPicPr>
          <p:cNvPr descr="preencoded.png" id="119" name="Google Shape;119;g34af5c57e00_6_4"/>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120" name="Google Shape;120;g34af5c57e00_6_4"/>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121" name="Google Shape;121;g34af5c57e00_6_4"/>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122" name="Google Shape;122;g34af5c57e00_6_4" title="Screenshot 2025-04-11 150105.png"/>
          <p:cNvPicPr preferRelativeResize="0"/>
          <p:nvPr/>
        </p:nvPicPr>
        <p:blipFill>
          <a:blip r:embed="rId7">
            <a:alphaModFix/>
          </a:blip>
          <a:stretch>
            <a:fillRect/>
          </a:stretch>
        </p:blipFill>
        <p:spPr>
          <a:xfrm>
            <a:off x="152400" y="3924138"/>
            <a:ext cx="17983201" cy="45133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pic>
        <p:nvPicPr>
          <p:cNvPr descr="preencoded.png" id="128" name="Google Shape;128;g34af5c57e00_6_20"/>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129" name="Google Shape;129;g34af5c57e00_6_20"/>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130" name="Google Shape;130;g34af5c57e00_6_20"/>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131" name="Google Shape;131;g34af5c57e00_6_20"/>
          <p:cNvSpPr/>
          <p:nvPr/>
        </p:nvSpPr>
        <p:spPr>
          <a:xfrm>
            <a:off x="131245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b="1" lang="it-IT" sz="2800"/>
              <a:t>Lettura dei dati dal database</a:t>
            </a:r>
            <a:endParaRPr b="0" sz="2800" u="none" strike="noStrike">
              <a:solidFill>
                <a:srgbClr val="000000"/>
              </a:solidFill>
              <a:latin typeface="Arial"/>
              <a:ea typeface="Arial"/>
              <a:cs typeface="Arial"/>
              <a:sym typeface="Arial"/>
            </a:endParaRPr>
          </a:p>
        </p:txBody>
      </p:sp>
      <p:sp>
        <p:nvSpPr>
          <p:cNvPr id="132" name="Google Shape;132;g34af5c57e00_6_20"/>
          <p:cNvSpPr/>
          <p:nvPr/>
        </p:nvSpPr>
        <p:spPr>
          <a:xfrm>
            <a:off x="404650" y="3255238"/>
            <a:ext cx="5195700" cy="454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it-IT" sz="1800">
                <a:solidFill>
                  <a:srgbClr val="292929"/>
                </a:solidFill>
              </a:rPr>
              <a:t>Per leggere dati da Cassandra con Spring Boot, è necessario configurare una connessione al database utilizzando Spring Data Cassandra. Occorre definire un'entità Java annotata con “@Table” che mappi la struttura della tabella Cassandra. Si implementa poi un'interfaccia repository che estende CassandraRepository, la quale fornisce metodi predefiniti per le operazioni CRUD. Le query personalizzate possono essere create con annotazioni “@Query” oppure definendo metodi con nomenclatura specifica nel repository. Il servizio di business logic inietterà questo repository per recuperare e manipolare i dati secondo le necessità dell'applicazione.</a:t>
            </a:r>
            <a:endParaRPr sz="1800">
              <a:solidFill>
                <a:srgbClr val="292929"/>
              </a:solidFill>
            </a:endParaRPr>
          </a:p>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133" name="Google Shape;133;g34af5c57e00_6_20"/>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134" name="Google Shape;134;g34af5c57e00_6_20"/>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135" name="Google Shape;135;g34af5c57e00_6_20"/>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136" name="Google Shape;136;g34af5c57e00_6_20" title="Screenshot 2025-04-11 153124.png"/>
          <p:cNvPicPr preferRelativeResize="0"/>
          <p:nvPr/>
        </p:nvPicPr>
        <p:blipFill>
          <a:blip r:embed="rId7">
            <a:alphaModFix/>
          </a:blip>
          <a:stretch>
            <a:fillRect/>
          </a:stretch>
        </p:blipFill>
        <p:spPr>
          <a:xfrm>
            <a:off x="5784500" y="682575"/>
            <a:ext cx="12382853" cy="85797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descr="preencoded.png" id="142" name="Google Shape;142;g34af5c57e00_6_36"/>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143" name="Google Shape;143;g34af5c57e00_6_36"/>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144" name="Google Shape;144;g34af5c57e00_6_36"/>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145" name="Google Shape;145;g34af5c57e00_6_36"/>
          <p:cNvSpPr/>
          <p:nvPr/>
        </p:nvSpPr>
        <p:spPr>
          <a:xfrm>
            <a:off x="131245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b="1" lang="it-IT" sz="2800"/>
              <a:t>Estrazione dati NavBar</a:t>
            </a:r>
            <a:endParaRPr b="0" sz="2800" u="none" strike="noStrike">
              <a:solidFill>
                <a:srgbClr val="000000"/>
              </a:solidFill>
              <a:latin typeface="Arial"/>
              <a:ea typeface="Arial"/>
              <a:cs typeface="Arial"/>
              <a:sym typeface="Arial"/>
            </a:endParaRPr>
          </a:p>
        </p:txBody>
      </p:sp>
      <p:sp>
        <p:nvSpPr>
          <p:cNvPr id="146" name="Google Shape;146;g34af5c57e00_6_36"/>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147" name="Google Shape;147;g34af5c57e00_6_36"/>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148" name="Google Shape;148;g34af5c57e00_6_36"/>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149" name="Google Shape;149;g34af5c57e00_6_36"/>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150" name="Google Shape;150;g34af5c57e00_6_36" title="Screenshot 2025-04-11 153316.png"/>
          <p:cNvPicPr preferRelativeResize="0"/>
          <p:nvPr/>
        </p:nvPicPr>
        <p:blipFill>
          <a:blip r:embed="rId7">
            <a:alphaModFix/>
          </a:blip>
          <a:stretch>
            <a:fillRect/>
          </a:stretch>
        </p:blipFill>
        <p:spPr>
          <a:xfrm>
            <a:off x="541676" y="2773075"/>
            <a:ext cx="4748876" cy="5731578"/>
          </a:xfrm>
          <a:prstGeom prst="rect">
            <a:avLst/>
          </a:prstGeom>
          <a:noFill/>
          <a:ln>
            <a:noFill/>
          </a:ln>
        </p:spPr>
      </p:pic>
      <p:pic>
        <p:nvPicPr>
          <p:cNvPr id="151" name="Google Shape;151;g34af5c57e00_6_36" title="Screenshot 2025-04-11 153417.png"/>
          <p:cNvPicPr preferRelativeResize="0"/>
          <p:nvPr/>
        </p:nvPicPr>
        <p:blipFill>
          <a:blip r:embed="rId8">
            <a:alphaModFix/>
          </a:blip>
          <a:stretch>
            <a:fillRect/>
          </a:stretch>
        </p:blipFill>
        <p:spPr>
          <a:xfrm>
            <a:off x="5764050" y="2790725"/>
            <a:ext cx="4808618" cy="5731574"/>
          </a:xfrm>
          <a:prstGeom prst="rect">
            <a:avLst/>
          </a:prstGeom>
          <a:noFill/>
          <a:ln>
            <a:noFill/>
          </a:ln>
        </p:spPr>
      </p:pic>
      <p:pic>
        <p:nvPicPr>
          <p:cNvPr id="152" name="Google Shape;152;g34af5c57e00_6_36" title="Screenshot 2025-04-11 153440.png"/>
          <p:cNvPicPr preferRelativeResize="0"/>
          <p:nvPr/>
        </p:nvPicPr>
        <p:blipFill>
          <a:blip r:embed="rId9">
            <a:alphaModFix/>
          </a:blip>
          <a:stretch>
            <a:fillRect/>
          </a:stretch>
        </p:blipFill>
        <p:spPr>
          <a:xfrm>
            <a:off x="11046182" y="2790725"/>
            <a:ext cx="6158044" cy="5731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g34bcc967491_3_0" title="SmartShaped_2025CompanyProf_SLIM_IT_finale_05-2.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descr="preencoded.png" id="158" name="Google Shape;158;g34af5c57e00_6_52"/>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159" name="Google Shape;159;g34af5c57e00_6_52"/>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160" name="Google Shape;160;g34af5c57e00_6_52"/>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161" name="Google Shape;161;g34af5c57e00_6_52"/>
          <p:cNvSpPr/>
          <p:nvPr/>
        </p:nvSpPr>
        <p:spPr>
          <a:xfrm>
            <a:off x="83620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b="1" lang="it-IT" sz="2800"/>
              <a:t>Estrazione dati Heatmap</a:t>
            </a:r>
            <a:endParaRPr b="0" sz="2800" u="none" strike="noStrike">
              <a:solidFill>
                <a:srgbClr val="000000"/>
              </a:solidFill>
              <a:latin typeface="Arial"/>
              <a:ea typeface="Arial"/>
              <a:cs typeface="Arial"/>
              <a:sym typeface="Arial"/>
            </a:endParaRPr>
          </a:p>
        </p:txBody>
      </p:sp>
      <p:sp>
        <p:nvSpPr>
          <p:cNvPr id="162" name="Google Shape;162;g34af5c57e00_6_52"/>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163" name="Google Shape;163;g34af5c57e00_6_52"/>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164" name="Google Shape;164;g34af5c57e00_6_52"/>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165" name="Google Shape;165;g34af5c57e00_6_52"/>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166" name="Google Shape;166;g34af5c57e00_6_52" title="Screenshot 2025-04-11 153558.png"/>
          <p:cNvPicPr preferRelativeResize="0"/>
          <p:nvPr/>
        </p:nvPicPr>
        <p:blipFill>
          <a:blip r:embed="rId7">
            <a:alphaModFix/>
          </a:blip>
          <a:stretch>
            <a:fillRect/>
          </a:stretch>
        </p:blipFill>
        <p:spPr>
          <a:xfrm>
            <a:off x="8937625" y="331200"/>
            <a:ext cx="7359377" cy="9144475"/>
          </a:xfrm>
          <a:prstGeom prst="rect">
            <a:avLst/>
          </a:prstGeom>
          <a:noFill/>
          <a:ln>
            <a:noFill/>
          </a:ln>
        </p:spPr>
      </p:pic>
      <p:pic>
        <p:nvPicPr>
          <p:cNvPr id="167" name="Google Shape;167;g34af5c57e00_6_52" title="Screenshot 2025-04-11 153636.png"/>
          <p:cNvPicPr preferRelativeResize="0"/>
          <p:nvPr/>
        </p:nvPicPr>
        <p:blipFill>
          <a:blip r:embed="rId8">
            <a:alphaModFix/>
          </a:blip>
          <a:stretch>
            <a:fillRect/>
          </a:stretch>
        </p:blipFill>
        <p:spPr>
          <a:xfrm>
            <a:off x="1787525" y="2350919"/>
            <a:ext cx="5768977" cy="6423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descr="preencoded.png" id="173" name="Google Shape;173;g34af5c57e00_6_69"/>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174" name="Google Shape;174;g34af5c57e00_6_69"/>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175" name="Google Shape;175;g34af5c57e00_6_69"/>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176" name="Google Shape;176;g34af5c57e00_6_69"/>
          <p:cNvSpPr/>
          <p:nvPr/>
        </p:nvSpPr>
        <p:spPr>
          <a:xfrm>
            <a:off x="83620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b="1" lang="it-IT" sz="2800"/>
              <a:t>Calcolo dei dati reali</a:t>
            </a:r>
            <a:endParaRPr b="0" sz="2800" u="none" strike="noStrike">
              <a:solidFill>
                <a:srgbClr val="000000"/>
              </a:solidFill>
              <a:latin typeface="Arial"/>
              <a:ea typeface="Arial"/>
              <a:cs typeface="Arial"/>
              <a:sym typeface="Arial"/>
            </a:endParaRPr>
          </a:p>
        </p:txBody>
      </p:sp>
      <p:sp>
        <p:nvSpPr>
          <p:cNvPr id="177" name="Google Shape;177;g34af5c57e00_6_69"/>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178" name="Google Shape;178;g34af5c57e00_6_69"/>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179" name="Google Shape;179;g34af5c57e00_6_69"/>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180" name="Google Shape;180;g34af5c57e00_6_69"/>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181" name="Google Shape;181;g34af5c57e00_6_69" title="Screenshot 2025-04-11 155814.png"/>
          <p:cNvPicPr preferRelativeResize="0"/>
          <p:nvPr/>
        </p:nvPicPr>
        <p:blipFill>
          <a:blip r:embed="rId7">
            <a:alphaModFix/>
          </a:blip>
          <a:stretch>
            <a:fillRect/>
          </a:stretch>
        </p:blipFill>
        <p:spPr>
          <a:xfrm>
            <a:off x="514450" y="2742850"/>
            <a:ext cx="9235801" cy="5278570"/>
          </a:xfrm>
          <a:prstGeom prst="rect">
            <a:avLst/>
          </a:prstGeom>
          <a:noFill/>
          <a:ln>
            <a:noFill/>
          </a:ln>
        </p:spPr>
      </p:pic>
      <p:pic>
        <p:nvPicPr>
          <p:cNvPr id="182" name="Google Shape;182;g34af5c57e00_6_69" title="Screenshot 2025-04-11 155722.png"/>
          <p:cNvPicPr preferRelativeResize="0"/>
          <p:nvPr/>
        </p:nvPicPr>
        <p:blipFill>
          <a:blip r:embed="rId8">
            <a:alphaModFix/>
          </a:blip>
          <a:stretch>
            <a:fillRect/>
          </a:stretch>
        </p:blipFill>
        <p:spPr>
          <a:xfrm>
            <a:off x="10034900" y="1407862"/>
            <a:ext cx="8058474" cy="747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pic>
        <p:nvPicPr>
          <p:cNvPr descr="preencoded.png" id="188" name="Google Shape;188;g34af5c57e00_6_85"/>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189" name="Google Shape;189;g34af5c57e00_6_85"/>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190" name="Google Shape;190;g34af5c57e00_6_85"/>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191" name="Google Shape;191;g34af5c57e00_6_85"/>
          <p:cNvSpPr/>
          <p:nvPr/>
        </p:nvSpPr>
        <p:spPr>
          <a:xfrm>
            <a:off x="83620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b="1" lang="it-IT" sz="2800"/>
              <a:t>Chiamata API front-end</a:t>
            </a:r>
            <a:endParaRPr b="0" sz="2800" u="none" strike="noStrike">
              <a:solidFill>
                <a:srgbClr val="000000"/>
              </a:solidFill>
              <a:latin typeface="Arial"/>
              <a:ea typeface="Arial"/>
              <a:cs typeface="Arial"/>
              <a:sym typeface="Arial"/>
            </a:endParaRPr>
          </a:p>
        </p:txBody>
      </p:sp>
      <p:sp>
        <p:nvSpPr>
          <p:cNvPr id="192" name="Google Shape;192;g34af5c57e00_6_85"/>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193" name="Google Shape;193;g34af5c57e00_6_85"/>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194" name="Google Shape;194;g34af5c57e00_6_85"/>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195" name="Google Shape;195;g34af5c57e00_6_85"/>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196" name="Google Shape;196;g34af5c57e00_6_85" title="Screenshot 2025-04-11 160155.png"/>
          <p:cNvPicPr preferRelativeResize="0"/>
          <p:nvPr/>
        </p:nvPicPr>
        <p:blipFill>
          <a:blip r:embed="rId7">
            <a:alphaModFix/>
          </a:blip>
          <a:stretch>
            <a:fillRect/>
          </a:stretch>
        </p:blipFill>
        <p:spPr>
          <a:xfrm>
            <a:off x="8376800" y="529925"/>
            <a:ext cx="7828051" cy="8585600"/>
          </a:xfrm>
          <a:prstGeom prst="rect">
            <a:avLst/>
          </a:prstGeom>
          <a:noFill/>
          <a:ln>
            <a:noFill/>
          </a:ln>
        </p:spPr>
      </p:pic>
      <p:sp>
        <p:nvSpPr>
          <p:cNvPr id="197" name="Google Shape;197;g34af5c57e00_6_85"/>
          <p:cNvSpPr txBox="1"/>
          <p:nvPr/>
        </p:nvSpPr>
        <p:spPr>
          <a:xfrm>
            <a:off x="609850" y="2350925"/>
            <a:ext cx="57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800"/>
              <a:t>L'applicazione comunica con i servizi backend attraverso un servizio API dedicato che recupera parametri disponibili, dati geografici per i parametri selezionati, dati delle serie temporali per località specifiche, e gestisce stati di errore e indicatori di caricamento.</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pic>
        <p:nvPicPr>
          <p:cNvPr descr="preencoded.png" id="203" name="Google Shape;203;g34af5c57e00_6_100"/>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204" name="Google Shape;204;g34af5c57e00_6_100"/>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205" name="Google Shape;205;g34af5c57e00_6_100"/>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206" name="Google Shape;206;g34af5c57e00_6_100"/>
          <p:cNvSpPr/>
          <p:nvPr/>
        </p:nvSpPr>
        <p:spPr>
          <a:xfrm>
            <a:off x="83620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lang="it-IT" sz="2800"/>
              <a:t>Sezione heatmap</a:t>
            </a:r>
            <a:endParaRPr b="0" sz="2800" u="none" strike="noStrike">
              <a:solidFill>
                <a:srgbClr val="000000"/>
              </a:solidFill>
              <a:latin typeface="Arial"/>
              <a:ea typeface="Arial"/>
              <a:cs typeface="Arial"/>
              <a:sym typeface="Arial"/>
            </a:endParaRPr>
          </a:p>
        </p:txBody>
      </p:sp>
      <p:sp>
        <p:nvSpPr>
          <p:cNvPr id="207" name="Google Shape;207;g34af5c57e00_6_100"/>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208" name="Google Shape;208;g34af5c57e00_6_100"/>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209" name="Google Shape;209;g34af5c57e00_6_100"/>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210" name="Google Shape;210;g34af5c57e00_6_100"/>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211" name="Google Shape;211;g34af5c57e00_6_100" title="Screenshot 2025-04-11 160210.png"/>
          <p:cNvPicPr preferRelativeResize="0"/>
          <p:nvPr/>
        </p:nvPicPr>
        <p:blipFill>
          <a:blip r:embed="rId7">
            <a:alphaModFix/>
          </a:blip>
          <a:stretch>
            <a:fillRect/>
          </a:stretch>
        </p:blipFill>
        <p:spPr>
          <a:xfrm>
            <a:off x="625313" y="2107637"/>
            <a:ext cx="17037363" cy="67966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pic>
        <p:nvPicPr>
          <p:cNvPr descr="preencoded.png" id="217" name="Google Shape;217;g34af5c57e00_6_114"/>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218" name="Google Shape;218;g34af5c57e00_6_114"/>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219" name="Google Shape;219;g34af5c57e00_6_114"/>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220" name="Google Shape;220;g34af5c57e00_6_114"/>
          <p:cNvSpPr/>
          <p:nvPr/>
        </p:nvSpPr>
        <p:spPr>
          <a:xfrm>
            <a:off x="83620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lang="it-IT" sz="2800"/>
              <a:t>Sezione mappa leaflet</a:t>
            </a:r>
            <a:endParaRPr sz="2800"/>
          </a:p>
          <a:p>
            <a:pPr indent="0" lvl="0" marL="0" marR="0" rtl="0" algn="l">
              <a:lnSpc>
                <a:spcPct val="94250"/>
              </a:lnSpc>
              <a:spcBef>
                <a:spcPts val="0"/>
              </a:spcBef>
              <a:spcAft>
                <a:spcPts val="0"/>
              </a:spcAft>
              <a:buNone/>
            </a:pPr>
            <a:r>
              <a:t/>
            </a:r>
            <a:endParaRPr sz="2800"/>
          </a:p>
        </p:txBody>
      </p:sp>
      <p:sp>
        <p:nvSpPr>
          <p:cNvPr id="221" name="Google Shape;221;g34af5c57e00_6_114"/>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222" name="Google Shape;222;g34af5c57e00_6_114"/>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223" name="Google Shape;223;g34af5c57e00_6_114"/>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224" name="Google Shape;224;g34af5c57e00_6_114"/>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225" name="Google Shape;225;g34af5c57e00_6_114" title="Screenshot 2025-04-11 160315.png"/>
          <p:cNvPicPr preferRelativeResize="0"/>
          <p:nvPr/>
        </p:nvPicPr>
        <p:blipFill>
          <a:blip r:embed="rId7">
            <a:alphaModFix/>
          </a:blip>
          <a:stretch>
            <a:fillRect/>
          </a:stretch>
        </p:blipFill>
        <p:spPr>
          <a:xfrm>
            <a:off x="1645600" y="2449323"/>
            <a:ext cx="14996777" cy="6495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pic>
        <p:nvPicPr>
          <p:cNvPr descr="preencoded.png" id="231" name="Google Shape;231;g34af5c57e00_6_127"/>
          <p:cNvPicPr preferRelativeResize="0"/>
          <p:nvPr/>
        </p:nvPicPr>
        <p:blipFill rotWithShape="1">
          <a:blip r:embed="rId4">
            <a:alphaModFix/>
          </a:blip>
          <a:srcRect b="0" l="0" r="0" t="0"/>
          <a:stretch/>
        </p:blipFill>
        <p:spPr>
          <a:xfrm>
            <a:off x="253440" y="1482114"/>
            <a:ext cx="356400" cy="356400"/>
          </a:xfrm>
          <a:prstGeom prst="rect">
            <a:avLst/>
          </a:prstGeom>
          <a:noFill/>
          <a:ln>
            <a:noFill/>
          </a:ln>
        </p:spPr>
      </p:pic>
      <p:pic>
        <p:nvPicPr>
          <p:cNvPr descr="preencoded.png" id="232" name="Google Shape;232;g34af5c57e00_6_127"/>
          <p:cNvPicPr preferRelativeResize="0"/>
          <p:nvPr/>
        </p:nvPicPr>
        <p:blipFill rotWithShape="1">
          <a:blip r:embed="rId5">
            <a:alphaModFix/>
          </a:blip>
          <a:srcRect b="0" l="0" r="0" t="0"/>
          <a:stretch/>
        </p:blipFill>
        <p:spPr>
          <a:xfrm>
            <a:off x="15144840" y="9858240"/>
            <a:ext cx="151200" cy="151200"/>
          </a:xfrm>
          <a:prstGeom prst="rect">
            <a:avLst/>
          </a:prstGeom>
          <a:noFill/>
          <a:ln>
            <a:noFill/>
          </a:ln>
        </p:spPr>
      </p:pic>
      <p:pic>
        <p:nvPicPr>
          <p:cNvPr descr="preencoded.png" id="233" name="Google Shape;233;g34af5c57e00_6_127"/>
          <p:cNvPicPr preferRelativeResize="0"/>
          <p:nvPr/>
        </p:nvPicPr>
        <p:blipFill rotWithShape="1">
          <a:blip r:embed="rId6">
            <a:alphaModFix/>
          </a:blip>
          <a:srcRect b="0" l="0" r="0" t="0"/>
          <a:stretch/>
        </p:blipFill>
        <p:spPr>
          <a:xfrm>
            <a:off x="266760" y="9439200"/>
            <a:ext cx="1370520" cy="494280"/>
          </a:xfrm>
          <a:prstGeom prst="rect">
            <a:avLst/>
          </a:prstGeom>
          <a:noFill/>
          <a:ln>
            <a:noFill/>
          </a:ln>
        </p:spPr>
      </p:pic>
      <p:sp>
        <p:nvSpPr>
          <p:cNvPr id="234" name="Google Shape;234;g34af5c57e00_6_127"/>
          <p:cNvSpPr/>
          <p:nvPr/>
        </p:nvSpPr>
        <p:spPr>
          <a:xfrm>
            <a:off x="836200" y="1482130"/>
            <a:ext cx="4136700" cy="868800"/>
          </a:xfrm>
          <a:prstGeom prst="rect">
            <a:avLst/>
          </a:prstGeom>
          <a:noFill/>
          <a:ln>
            <a:noFill/>
          </a:ln>
        </p:spPr>
        <p:txBody>
          <a:bodyPr anchorCtr="0" anchor="t" bIns="0" lIns="0" spcFirstLastPara="1" rIns="0" wrap="square" tIns="0">
            <a:noAutofit/>
          </a:bodyPr>
          <a:lstStyle/>
          <a:p>
            <a:pPr indent="0" lvl="0" marL="0" marR="0" rtl="0" algn="l">
              <a:lnSpc>
                <a:spcPct val="94250"/>
              </a:lnSpc>
              <a:spcBef>
                <a:spcPts val="0"/>
              </a:spcBef>
              <a:spcAft>
                <a:spcPts val="0"/>
              </a:spcAft>
              <a:buNone/>
            </a:pPr>
            <a:r>
              <a:rPr lang="it-IT" sz="2800"/>
              <a:t>Sezione time series</a:t>
            </a:r>
            <a:endParaRPr b="0" sz="2800" u="none" strike="noStrike">
              <a:solidFill>
                <a:srgbClr val="000000"/>
              </a:solidFill>
              <a:latin typeface="Arial"/>
              <a:ea typeface="Arial"/>
              <a:cs typeface="Arial"/>
              <a:sym typeface="Arial"/>
            </a:endParaRPr>
          </a:p>
        </p:txBody>
      </p:sp>
      <p:sp>
        <p:nvSpPr>
          <p:cNvPr id="235" name="Google Shape;235;g34af5c57e00_6_127"/>
          <p:cNvSpPr/>
          <p:nvPr/>
        </p:nvSpPr>
        <p:spPr>
          <a:xfrm>
            <a:off x="7672925" y="912275"/>
            <a:ext cx="9235800" cy="2008500"/>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2183"/>
              </a:spcBef>
              <a:spcAft>
                <a:spcPts val="0"/>
              </a:spcAft>
              <a:buNone/>
            </a:pPr>
            <a:r>
              <a:t/>
            </a:r>
            <a:endParaRPr sz="1600">
              <a:solidFill>
                <a:srgbClr val="292929"/>
              </a:solidFill>
            </a:endParaRPr>
          </a:p>
        </p:txBody>
      </p:sp>
      <p:pic>
        <p:nvPicPr>
          <p:cNvPr descr="preencoded.png" id="236" name="Google Shape;236;g34af5c57e00_6_127"/>
          <p:cNvPicPr preferRelativeResize="0"/>
          <p:nvPr/>
        </p:nvPicPr>
        <p:blipFill rotWithShape="1">
          <a:blip r:embed="rId5">
            <a:alphaModFix/>
          </a:blip>
          <a:srcRect b="0" l="0" r="0" t="0"/>
          <a:stretch/>
        </p:blipFill>
        <p:spPr>
          <a:xfrm>
            <a:off x="253440" y="378720"/>
            <a:ext cx="151200" cy="151200"/>
          </a:xfrm>
          <a:prstGeom prst="rect">
            <a:avLst/>
          </a:prstGeom>
          <a:noFill/>
          <a:ln>
            <a:noFill/>
          </a:ln>
        </p:spPr>
      </p:pic>
      <p:sp>
        <p:nvSpPr>
          <p:cNvPr id="237" name="Google Shape;237;g34af5c57e00_6_127"/>
          <p:cNvSpPr/>
          <p:nvPr/>
        </p:nvSpPr>
        <p:spPr>
          <a:xfrm>
            <a:off x="514440" y="331200"/>
            <a:ext cx="6876600" cy="246600"/>
          </a:xfrm>
          <a:prstGeom prst="rect">
            <a:avLst/>
          </a:prstGeom>
          <a:noFill/>
          <a:ln>
            <a:noFill/>
          </a:ln>
        </p:spPr>
        <p:txBody>
          <a:bodyPr anchorCtr="0" anchor="t" bIns="0" lIns="0" spcFirstLastPara="1" rIns="0" wrap="square" tIns="0">
            <a:noAutofit/>
          </a:bodyPr>
          <a:lstStyle/>
          <a:p>
            <a:pPr indent="0" lvl="0" marL="0" rtl="0" algn="l">
              <a:lnSpc>
                <a:spcPct val="110055"/>
              </a:lnSpc>
              <a:spcBef>
                <a:spcPts val="0"/>
              </a:spcBef>
              <a:spcAft>
                <a:spcPts val="0"/>
              </a:spcAft>
              <a:buNone/>
            </a:pPr>
            <a:r>
              <a:rPr lang="it-IT" sz="1800">
                <a:solidFill>
                  <a:schemeClr val="dk1"/>
                </a:solidFill>
              </a:rPr>
              <a:t>/</a:t>
            </a:r>
            <a:r>
              <a:rPr b="1" lang="it-IT" sz="1800">
                <a:solidFill>
                  <a:schemeClr val="dk1"/>
                </a:solidFill>
              </a:rPr>
              <a:t> GenCast: INTEGRAZIONE E UTILIZZO</a:t>
            </a:r>
            <a:endParaRPr sz="1800">
              <a:solidFill>
                <a:schemeClr val="dk1"/>
              </a:solidFill>
            </a:endParaRPr>
          </a:p>
          <a:p>
            <a:pPr indent="0" lvl="0" marL="0" marR="0" rtl="0" algn="l">
              <a:lnSpc>
                <a:spcPct val="110055"/>
              </a:lnSpc>
              <a:spcBef>
                <a:spcPts val="0"/>
              </a:spcBef>
              <a:spcAft>
                <a:spcPts val="0"/>
              </a:spcAft>
              <a:buNone/>
            </a:pPr>
            <a:r>
              <a:t/>
            </a:r>
            <a:endParaRPr sz="1800"/>
          </a:p>
        </p:txBody>
      </p:sp>
      <p:sp>
        <p:nvSpPr>
          <p:cNvPr id="238" name="Google Shape;238;g34af5c57e00_6_127"/>
          <p:cNvSpPr/>
          <p:nvPr/>
        </p:nvSpPr>
        <p:spPr>
          <a:xfrm>
            <a:off x="14430240" y="9801360"/>
            <a:ext cx="3513600" cy="246600"/>
          </a:xfrm>
          <a:prstGeom prst="rect">
            <a:avLst/>
          </a:prstGeom>
          <a:noFill/>
          <a:ln>
            <a:noFill/>
          </a:ln>
        </p:spPr>
        <p:txBody>
          <a:bodyPr anchorCtr="0" anchor="t" bIns="0" lIns="0" spcFirstLastPara="1" rIns="0" wrap="square" tIns="0">
            <a:noAutofit/>
          </a:bodyPr>
          <a:lstStyle/>
          <a:p>
            <a:pPr indent="0" lvl="0" marL="0" marR="0" rtl="0" algn="r">
              <a:lnSpc>
                <a:spcPct val="110055"/>
              </a:lnSpc>
              <a:spcBef>
                <a:spcPts val="0"/>
              </a:spcBef>
              <a:spcAft>
                <a:spcPts val="0"/>
              </a:spcAft>
              <a:buNone/>
            </a:pPr>
            <a:r>
              <a:rPr b="0" lang="it-IT" sz="1800" u="none" strike="noStrike">
                <a:solidFill>
                  <a:srgbClr val="000000"/>
                </a:solidFill>
                <a:latin typeface="Arial"/>
                <a:ea typeface="Arial"/>
                <a:cs typeface="Arial"/>
                <a:sym typeface="Arial"/>
              </a:rPr>
              <a:t>/ Smart Shaped Software</a:t>
            </a:r>
            <a:endParaRPr b="0" sz="1800" u="none" strike="noStrike">
              <a:solidFill>
                <a:srgbClr val="000000"/>
              </a:solidFill>
              <a:latin typeface="Arial"/>
              <a:ea typeface="Arial"/>
              <a:cs typeface="Arial"/>
              <a:sym typeface="Arial"/>
            </a:endParaRPr>
          </a:p>
        </p:txBody>
      </p:sp>
      <p:pic>
        <p:nvPicPr>
          <p:cNvPr id="239" name="Google Shape;239;g34af5c57e00_6_127" title="Screenshot 2025-04-11 160332.png"/>
          <p:cNvPicPr preferRelativeResize="0"/>
          <p:nvPr/>
        </p:nvPicPr>
        <p:blipFill>
          <a:blip r:embed="rId7">
            <a:alphaModFix/>
          </a:blip>
          <a:stretch>
            <a:fillRect/>
          </a:stretch>
        </p:blipFill>
        <p:spPr>
          <a:xfrm>
            <a:off x="1726388" y="2219913"/>
            <a:ext cx="14835215" cy="66715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34bcc967491_3_77" title="SmartShaped_2025CompanyProf_SLIM_IT_finale_05-22.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pic>
        <p:nvPicPr>
          <p:cNvPr id="30" name="Google Shape;30;g34bcc967491_3_6" title="SmartShaped_2025CompanyProf_SLIM_IT_finale_05-3.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pic>
        <p:nvPicPr>
          <p:cNvPr id="36" name="Google Shape;36;g34bcc967491_3_12" title="SmartShaped_2025CompanyProf_SLIM_IT_finale_05-4.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id="42" name="Google Shape;42;g34bcc967491_3_17" title="SmartShaped_2025CompanyProf_SLIM_IT_finale_05-5.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id="48" name="Google Shape;48;g34bcc967491_3_32" title="SmartShaped_2025CompanyProf_SLIM_IT_finale_05-7.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g34bcc967491_3_42" title="SmartShaped_2025CompanyProf_SLIM_IT_finale_05-8.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g34bcc967491_3_37" title="SmartShaped_2025CompanyProf_SLIM_IT_finale_05-9.png"/>
          <p:cNvPicPr preferRelativeResize="0"/>
          <p:nvPr/>
        </p:nvPicPr>
        <p:blipFill rotWithShape="1">
          <a:blip r:embed="rId3">
            <a:alphaModFix/>
          </a:blip>
          <a:srcRect b="0" l="0" r="0" t="0"/>
          <a:stretch/>
        </p:blipFill>
        <p:spPr>
          <a:xfrm>
            <a:off x="0" y="0"/>
            <a:ext cx="18286920" cy="10285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g34bcc967491_3_27" title="1744661454571.jpg"/>
          <p:cNvPicPr preferRelativeResize="0"/>
          <p:nvPr/>
        </p:nvPicPr>
        <p:blipFill>
          <a:blip r:embed="rId3">
            <a:alphaModFix/>
          </a:blip>
          <a:stretch>
            <a:fillRect/>
          </a:stretch>
        </p:blipFill>
        <p:spPr>
          <a:xfrm>
            <a:off x="5029213" y="0"/>
            <a:ext cx="8229584" cy="1028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2025-02-25T23:42:46Z</dcterms:created>
  <dc:creator>PptxGenJS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Personalizzato</vt:lpwstr>
  </property>
  <property fmtid="{D5CDD505-2E9C-101B-9397-08002B2CF9AE}" pid="4" name="Slides">
    <vt:i4>10</vt:i4>
  </property>
</Properties>
</file>